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69" r:id="rId7"/>
    <p:sldId id="268" r:id="rId8"/>
    <p:sldId id="270" r:id="rId9"/>
    <p:sldId id="271" r:id="rId10"/>
    <p:sldId id="261" r:id="rId11"/>
    <p:sldId id="262" r:id="rId12"/>
    <p:sldId id="263" r:id="rId13"/>
    <p:sldId id="264" r:id="rId14"/>
    <p:sldId id="265" r:id="rId15"/>
    <p:sldId id="266" r:id="rId1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56A19D-7751-4837-9F70-A4FBA3CFD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3C0EDDB-18F6-4AC5-9DC6-C7C76E53C1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D82E683-32E2-4135-8E79-D86883ABD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EE8B9-87DE-41FA-8B36-086E9121632C}" type="datetimeFigureOut">
              <a:rPr lang="pt-BR" smtClean="0"/>
              <a:t>11/11/2021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4FD997-01A6-41D5-B0C6-A2F6A24ED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44CF842-2AE9-449E-B25E-F43767382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B4439-9DC0-4366-8835-C30B94BB98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1526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137773-803A-49C0-9102-DC3B98D0D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57FA1C-C011-4C57-BAA9-217873D92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3FD3472-3BA4-4E16-8E66-FEE4ED152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EE8B9-87DE-41FA-8B36-086E9121632C}" type="datetimeFigureOut">
              <a:rPr lang="pt-BR" smtClean="0"/>
              <a:t>11/11/2021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BDA615-BADE-468E-96DD-D41ACA062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E84ECF-45DE-48BB-AF9E-82BEE330A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B4439-9DC0-4366-8835-C30B94BB98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5954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998739-344E-4698-9E29-AAEAA1E96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DE4633C-A1AD-4BF2-AA54-EDBED0A81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726760-7060-44C3-AB1F-8CC6F31FD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EE8B9-87DE-41FA-8B36-086E9121632C}" type="datetimeFigureOut">
              <a:rPr lang="pt-BR" smtClean="0"/>
              <a:t>11/11/2021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3C0AB8-7115-4447-91A7-CB05A853F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4C60AA-073F-4C8A-9E9F-005648C92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B4439-9DC0-4366-8835-C30B94BB98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6593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0680DE-0E5D-4AB1-B402-4C5E40EFA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C4F13ED-F253-4B97-AC5F-7723CB2D06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2476C66-3FC9-4DDC-9063-FD40C5EE14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BECF189-827F-4267-823D-0B6D2CDF8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EE8B9-87DE-41FA-8B36-086E9121632C}" type="datetimeFigureOut">
              <a:rPr lang="pt-BR" smtClean="0"/>
              <a:t>11/11/2021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01F328C-4384-4468-82DD-62DB9378E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83CB159-D3B5-4E62-BA65-49E57E236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B4439-9DC0-4366-8835-C30B94BB98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1649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70259-443A-4CFC-A371-62049E072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C8537AA-1DFC-4BFA-9C3F-5A626DA99D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3E2FD4F-55F4-42AE-A45E-0F4EC268F9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60F1FBE-69D4-43A0-98B8-56099D65CA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18154C1-76F4-4426-98B6-58EAC7FD8F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1C0EFB6-CD91-41F6-BD21-997CD9424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EE8B9-87DE-41FA-8B36-086E9121632C}" type="datetimeFigureOut">
              <a:rPr lang="pt-BR" smtClean="0"/>
              <a:t>11/11/2021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1BF53E4-8615-4F53-A010-42E4BB2D6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4C60F5A-83BB-4471-9B1D-D70D7F7C2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B4439-9DC0-4366-8835-C30B94BB98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1978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79A270-993A-424C-A7F2-76E8A0F94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A7B9E7B-772C-4CCB-B873-768FF178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EE8B9-87DE-41FA-8B36-086E9121632C}" type="datetimeFigureOut">
              <a:rPr lang="pt-BR" smtClean="0"/>
              <a:t>11/11/2021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1E9EE97-9C9C-4A7A-B712-DB8C5820B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6EE8CEC-CFF6-42F4-A972-9DB70E3C5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B4439-9DC0-4366-8835-C30B94BB98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0234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DE8E369-4421-4B39-BB1B-D3FC467AF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EE8B9-87DE-41FA-8B36-086E9121632C}" type="datetimeFigureOut">
              <a:rPr lang="pt-BR" smtClean="0"/>
              <a:t>11/11/2021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88C0C2B-3DCD-487E-99C6-C72490EA2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8BBB979-27CA-42B6-AEF8-B436ED48A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B4439-9DC0-4366-8835-C30B94BB98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503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1FA43C-A0DD-4434-9AE0-F600FE78B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379155-F164-4B64-BA20-F4BFFBCBC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A7A7006-A279-4B06-B25C-C44D315374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3E2321C-8697-40F8-A48E-6E6B7EAC9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EE8B9-87DE-41FA-8B36-086E9121632C}" type="datetimeFigureOut">
              <a:rPr lang="pt-BR" smtClean="0"/>
              <a:t>11/11/2021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2CF704C-CCF6-49CE-B705-4262B8A34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6E5C2B5-C0CD-484F-BADC-CC87F6534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B4439-9DC0-4366-8835-C30B94BB98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9390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856A6-0365-4003-838E-A013D79BE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880C8AD-4FD2-4895-B34A-C43316D8E1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9DCCF43-BD84-414B-8C14-34143BCCC9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556736A-5F11-46FC-BF63-7CE019892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EE8B9-87DE-41FA-8B36-086E9121632C}" type="datetimeFigureOut">
              <a:rPr lang="pt-BR" smtClean="0"/>
              <a:t>11/11/2021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60793E-4DD1-4FC2-9BA0-3BAFC56C3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DBB0D7E-31DC-4C94-B318-BC0C9615F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B4439-9DC0-4366-8835-C30B94BB98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4158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CD3F68-24FA-4722-A811-69085D186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D32D690-97A8-44D9-A739-878549EE37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B86A1F-C573-42CB-B467-935720602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EE8B9-87DE-41FA-8B36-086E9121632C}" type="datetimeFigureOut">
              <a:rPr lang="pt-BR" smtClean="0"/>
              <a:t>11/11/2021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C39A29-4F76-42AC-94DA-22E6F843D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27D1684-DC77-4CE1-9147-F27B52A56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B4439-9DC0-4366-8835-C30B94BB98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9118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9762819-9E79-421D-9D52-15D95C6F26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FCB0F2D-EFAD-469D-9970-C777C4CACB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916AA6-2BE6-4CF2-8AAC-2C59F046C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EE8B9-87DE-41FA-8B36-086E9121632C}" type="datetimeFigureOut">
              <a:rPr lang="pt-BR" smtClean="0"/>
              <a:t>11/11/2021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DB19BCC-EBA9-48B7-9594-7BE7D8313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3837460-D236-4B49-BE9C-CEF611779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B4439-9DC0-4366-8835-C30B94BB98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1954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04CDF13-8409-435D-BAB8-E4635DAF6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987826B-A33A-4044-B380-B6AE46917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CC4F97-D013-48BE-9885-BB27ABD7F4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EE8B9-87DE-41FA-8B36-086E9121632C}" type="datetimeFigureOut">
              <a:rPr lang="pt-BR" smtClean="0"/>
              <a:t>11/11/2021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163E8B-E1F4-46FB-957A-B9AD163B91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F9F58CE-99FF-4DBD-A226-EF17A94C17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B4439-9DC0-4366-8835-C30B94BB98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7012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mp.mg.gov.br/COMIT%C3%8A+DE+INVESTIMENTOS/id/200" TargetMode="External"/><Relationship Id="rId3" Type="http://schemas.openxmlformats.org/officeDocument/2006/relationships/hyperlink" Target="http://www.imp.mg.gov.br/Plano+de+A%C3%A7%C3%A3o+2019/id/301" TargetMode="External"/><Relationship Id="rId7" Type="http://schemas.openxmlformats.org/officeDocument/2006/relationships/hyperlink" Target="http://www.imp.mg.gov.br/Pol%C3%ADtica+de+Investimentos/id/187" TargetMode="External"/><Relationship Id="rId2" Type="http://schemas.openxmlformats.org/officeDocument/2006/relationships/hyperlink" Target="http://www.imp.mg.gov.br/categoria/id/17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mp.mg.gov.br/categoria/id/185" TargetMode="External"/><Relationship Id="rId5" Type="http://schemas.openxmlformats.org/officeDocument/2006/relationships/hyperlink" Target="http://www.imp.mg.gov.br/C%C3%B3digo+de+%C3%89tica/id/185" TargetMode="External"/><Relationship Id="rId4" Type="http://schemas.openxmlformats.org/officeDocument/2006/relationships/hyperlink" Target="http://www.imp.mg.gov.br/Relat%C3%B3rio+de+Gest%C3%A3o+Atuarial/id/303" TargetMode="External"/><Relationship Id="rId9" Type="http://schemas.openxmlformats.org/officeDocument/2006/relationships/hyperlink" Target="http://www.imp.mg.gov.br/categoria/id/188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mp.mg.gov.br/Mandato+Representa%C3%A7%C3%A3o+e+Recondu%C3%A7%C3%A3o/id/202" TargetMode="External"/><Relationship Id="rId3" Type="http://schemas.openxmlformats.org/officeDocument/2006/relationships/hyperlink" Target="http://www.imp.mg.gov.br/2.10+Segrega%C3%A7%C3%A3o+das+Atividades/id/312" TargetMode="External"/><Relationship Id="rId7" Type="http://schemas.openxmlformats.org/officeDocument/2006/relationships/hyperlink" Target="http://www.imp.mg.gov.br/CONSELHO+ADMINISTRATIVO/id/201" TargetMode="External"/><Relationship Id="rId2" Type="http://schemas.openxmlformats.org/officeDocument/2006/relationships/hyperlink" Target="http://www.imp.mg.gov.br/2.9+Defini%C3%A7%C3%A3o+de+Limites+de+Al%C3%A7adas/id/25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mp.mg.gov.br/CONSELHO+FISCAL/id/199" TargetMode="External"/><Relationship Id="rId5" Type="http://schemas.openxmlformats.org/officeDocument/2006/relationships/hyperlink" Target="http://www.imp.mg.gov.br/Diretoria+Executiva/id/253" TargetMode="External"/><Relationship Id="rId4" Type="http://schemas.openxmlformats.org/officeDocument/2006/relationships/hyperlink" Target="http://www.imp.mg.gov.br/FALE+CONOSCO/id/198" TargetMode="External"/><Relationship Id="rId9" Type="http://schemas.openxmlformats.org/officeDocument/2006/relationships/hyperlink" Target="http://www.imp.mg.gov.br/Gest%C3%A3o+de+Pessoas/id/311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2A60F8-3032-431B-A6AE-EEC9CC3461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1CB954D-535D-4113-B8F2-F0FCA3382E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C4364B6-F273-4CCF-8042-1EB8E5E2A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899" y="110232"/>
            <a:ext cx="9936143" cy="644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536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B23A2B0-4CC9-4F8B-9FC9-865EC2305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8787" y="33139"/>
            <a:ext cx="6219825" cy="3838575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673FC6D-F6D0-4FE6-937E-A9CED0C0D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7274" y="4111625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O </a:t>
            </a:r>
            <a:r>
              <a:rPr lang="pt-BR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Pró Gestão RPPS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é um programa de certificação que visa ao reconhecimento das boas práticas de </a:t>
            </a:r>
            <a:r>
              <a:rPr lang="pt-BR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gestão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adotadas pelos </a:t>
            </a:r>
            <a:r>
              <a:rPr lang="pt-BR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RPPS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.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D90E43F-F06B-4CE7-BBA7-B6EEE80CD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4" y="250429"/>
            <a:ext cx="6000750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916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6A39012-CA9B-46BA-967B-64CFE24C3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8254" y="2858834"/>
            <a:ext cx="10515600" cy="2396829"/>
          </a:xfrm>
        </p:spPr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Incentivar os Regimes Próprios de Previdência Social a adotarem melhores práticas de gestão previdenciária, que proporcionem maior controle dos seus ativos e passivos e mais transparência no relacionamento com os segurados e a sociedade.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689A76D-66FE-4A4A-A939-F1C3C8776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7992" y="484807"/>
            <a:ext cx="2143125" cy="214312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0796B8D-EC1E-49AD-A02C-5E23562B666D}"/>
              </a:ext>
            </a:extLst>
          </p:cNvPr>
          <p:cNvSpPr txBox="1"/>
          <p:nvPr/>
        </p:nvSpPr>
        <p:spPr>
          <a:xfrm>
            <a:off x="2468562" y="1002372"/>
            <a:ext cx="4699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dirty="0">
                <a:latin typeface="Bauhaus 93" panose="04030905020B02020C02" pitchFamily="82" charset="0"/>
              </a:rPr>
              <a:t>OBJETIVO</a:t>
            </a:r>
          </a:p>
        </p:txBody>
      </p:sp>
    </p:spTree>
    <p:extLst>
      <p:ext uri="{BB962C8B-B14F-4D97-AF65-F5344CB8AC3E}">
        <p14:creationId xmlns:p14="http://schemas.microsoft.com/office/powerpoint/2010/main" val="2723173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E5A49B-47F5-4EC3-9AE4-519D192A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F2496276-BCAC-40DE-8C31-5E2C2B6AC7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6556" y="486569"/>
            <a:ext cx="6338887" cy="5884862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438B280D-AF9A-45F2-9030-4E4C8D84081E}"/>
              </a:ext>
            </a:extLst>
          </p:cNvPr>
          <p:cNvSpPr/>
          <p:nvPr/>
        </p:nvSpPr>
        <p:spPr>
          <a:xfrm>
            <a:off x="838199" y="365125"/>
            <a:ext cx="36596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DIMENSÕES</a:t>
            </a:r>
          </a:p>
        </p:txBody>
      </p:sp>
    </p:spTree>
    <p:extLst>
      <p:ext uri="{BB962C8B-B14F-4D97-AF65-F5344CB8AC3E}">
        <p14:creationId xmlns:p14="http://schemas.microsoft.com/office/powerpoint/2010/main" val="3974403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985416-7419-4116-9D7C-5EE27A982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CONTROLE INTERNO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DACECE-51B7-4875-9033-1653F6F47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196" y="1721696"/>
            <a:ext cx="10515600" cy="4351338"/>
          </a:xfrm>
        </p:spPr>
        <p:txBody>
          <a:bodyPr/>
          <a:lstStyle/>
          <a:p>
            <a:r>
              <a:rPr lang="pt-BR" dirty="0"/>
              <a:t>Mapeamento e </a:t>
            </a:r>
            <a:r>
              <a:rPr lang="pt-BR" dirty="0" err="1"/>
              <a:t>Manualização</a:t>
            </a:r>
            <a:endParaRPr lang="pt-BR" dirty="0"/>
          </a:p>
          <a:p>
            <a:r>
              <a:rPr lang="pt-BR" dirty="0"/>
              <a:t>Gestor e Comitê de Investimentos</a:t>
            </a:r>
          </a:p>
          <a:p>
            <a:r>
              <a:rPr lang="pt-BR" dirty="0"/>
              <a:t>Relatórios de Controle Interno</a:t>
            </a:r>
          </a:p>
          <a:p>
            <a:r>
              <a:rPr lang="pt-BR" dirty="0"/>
              <a:t>Politica de Segurança da Informação</a:t>
            </a:r>
          </a:p>
          <a:p>
            <a:r>
              <a:rPr lang="pt-BR" dirty="0"/>
              <a:t>Controle base de dados</a:t>
            </a:r>
          </a:p>
        </p:txBody>
      </p:sp>
    </p:spTree>
    <p:extLst>
      <p:ext uri="{BB962C8B-B14F-4D97-AF65-F5344CB8AC3E}">
        <p14:creationId xmlns:p14="http://schemas.microsoft.com/office/powerpoint/2010/main" val="4094610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61571D-0582-4A87-8688-AA6383A3B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GOVERNANÇA CORPORATIVA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9628DE6-510F-4E45-84B7-71B21AC00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29697"/>
            <a:ext cx="11108821" cy="4647266"/>
          </a:xfrm>
        </p:spPr>
        <p:txBody>
          <a:bodyPr>
            <a:normAutofit fontScale="62500" lnSpcReduction="20000"/>
          </a:bodyPr>
          <a:lstStyle/>
          <a:p>
            <a:pPr fontAlgn="base"/>
            <a:r>
              <a:rPr lang="pt-BR" sz="55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Relatório de Governança Corporativa</a:t>
            </a:r>
            <a:endParaRPr lang="pt-BR" sz="5500" dirty="0"/>
          </a:p>
          <a:p>
            <a:pPr fontAlgn="base"/>
            <a:r>
              <a:rPr lang="pt-BR" sz="55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Planejamento - Plano de ação</a:t>
            </a:r>
            <a:endParaRPr lang="pt-BR" sz="5500" dirty="0"/>
          </a:p>
          <a:p>
            <a:pPr fontAlgn="base"/>
            <a:r>
              <a:rPr lang="pt-BR" sz="55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Relatório de Gestão Atuarial</a:t>
            </a:r>
            <a:endParaRPr lang="pt-BR" sz="5500" dirty="0"/>
          </a:p>
          <a:p>
            <a:pPr fontAlgn="base"/>
            <a:r>
              <a:rPr lang="pt-BR" sz="55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Código de Ética</a:t>
            </a:r>
            <a:endParaRPr lang="pt-BR" sz="5500" dirty="0"/>
          </a:p>
          <a:p>
            <a:pPr fontAlgn="base"/>
            <a:r>
              <a:rPr lang="pt-BR" sz="55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Políticas Previdenciárias de Saúde e Segurança do Servidor</a:t>
            </a:r>
            <a:endParaRPr lang="pt-BR" sz="5500" dirty="0"/>
          </a:p>
          <a:p>
            <a:pPr fontAlgn="base"/>
            <a:r>
              <a:rPr lang="pt-BR" sz="55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Política de Investimentos</a:t>
            </a:r>
            <a:endParaRPr lang="pt-BR" sz="5500" dirty="0"/>
          </a:p>
          <a:p>
            <a:pPr fontAlgn="base"/>
            <a:r>
              <a:rPr lang="pt-BR" sz="5500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Comitê de Investimentos</a:t>
            </a:r>
            <a:endParaRPr lang="pt-BR" sz="5500" dirty="0"/>
          </a:p>
          <a:p>
            <a:pPr fontAlgn="base"/>
            <a:r>
              <a:rPr lang="pt-BR" sz="5500" dirty="0">
                <a:solidFill>
                  <a:srgbClr val="FF000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Transparência</a:t>
            </a:r>
            <a:endParaRPr lang="pt-BR" sz="5500" dirty="0">
              <a:solidFill>
                <a:srgbClr val="FF0000"/>
              </a:solidFill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9518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61571D-0582-4A87-8688-AA6383A3B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GOVERNANÇA CORPORATIVA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9628DE6-510F-4E45-84B7-71B21AC009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fontAlgn="base"/>
            <a:r>
              <a:rPr lang="pt-BR" sz="55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Definição de Limites de Alçadas</a:t>
            </a:r>
            <a:endParaRPr lang="pt-BR" sz="5500" dirty="0"/>
          </a:p>
          <a:p>
            <a:pPr fontAlgn="base"/>
            <a:r>
              <a:rPr lang="pt-BR" sz="55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Segregação das Atividades</a:t>
            </a:r>
            <a:endParaRPr lang="pt-BR" sz="5500" dirty="0"/>
          </a:p>
          <a:p>
            <a:pPr fontAlgn="base"/>
            <a:r>
              <a:rPr lang="pt-BR" sz="55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Ouvidoria</a:t>
            </a:r>
            <a:endParaRPr lang="pt-BR" sz="5500" dirty="0"/>
          </a:p>
          <a:p>
            <a:pPr fontAlgn="base"/>
            <a:r>
              <a:rPr lang="pt-BR" sz="55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Diretoria Executiva</a:t>
            </a:r>
            <a:endParaRPr lang="pt-BR" sz="5500" dirty="0"/>
          </a:p>
          <a:p>
            <a:pPr fontAlgn="base"/>
            <a:r>
              <a:rPr lang="pt-BR" sz="55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Conselho fiscal</a:t>
            </a:r>
            <a:endParaRPr lang="pt-BR" sz="5500" dirty="0"/>
          </a:p>
          <a:p>
            <a:pPr fontAlgn="base"/>
            <a:r>
              <a:rPr lang="pt-BR" sz="55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Conselho Administrativo</a:t>
            </a:r>
            <a:endParaRPr lang="pt-BR" sz="5500" dirty="0"/>
          </a:p>
          <a:p>
            <a:pPr fontAlgn="base"/>
            <a:r>
              <a:rPr lang="pt-BR" sz="5500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Mandato, Representação e Recondução</a:t>
            </a:r>
            <a:endParaRPr lang="pt-BR" sz="5500" dirty="0"/>
          </a:p>
          <a:p>
            <a:pPr fontAlgn="base"/>
            <a:r>
              <a:rPr lang="pt-BR" sz="5500" dirty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Gestão de Pessoas</a:t>
            </a:r>
            <a:endParaRPr lang="pt-BR" sz="55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11544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64EAA278-AF36-4796-914C-9E14CFF37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EDUCAÇÃO PREVIDENCIÁRIA</a:t>
            </a:r>
            <a:br>
              <a:rPr lang="pt-BR" dirty="0"/>
            </a:br>
            <a:endParaRPr lang="pt-BR" dirty="0"/>
          </a:p>
        </p:txBody>
      </p:sp>
      <p:sp>
        <p:nvSpPr>
          <p:cNvPr id="7" name="Título 5">
            <a:extLst>
              <a:ext uri="{FF2B5EF4-FFF2-40B4-BE49-F238E27FC236}">
                <a16:creationId xmlns:a16="http://schemas.microsoft.com/office/drawing/2014/main" id="{4B66615A-A49C-4513-B26C-E869CBD60EE6}"/>
              </a:ext>
            </a:extLst>
          </p:cNvPr>
          <p:cNvSpPr txBox="1">
            <a:spLocks/>
          </p:cNvSpPr>
          <p:nvPr/>
        </p:nvSpPr>
        <p:spPr>
          <a:xfrm>
            <a:off x="751318" y="1690688"/>
            <a:ext cx="11204248" cy="4802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Plano de Ação de Capacitação</a:t>
            </a:r>
          </a:p>
          <a:p>
            <a:r>
              <a:rPr lang="pt-BR" dirty="0"/>
              <a:t>Ações de diálogos com os Segurados e a Sociedade: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dirty="0"/>
              <a:t>Cartilha para segurados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dirty="0"/>
              <a:t>Audiência Pública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dirty="0"/>
              <a:t>Seminário voltado para os segurados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9327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74F9D7-DFB2-47A0-A588-7769F2C90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NÍVEIS DE CERTIFICAÇÃO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83625F-7568-4815-82E9-11EC57A61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a. Para certificação no Nível I será exigido o atingimento de pelo menos 17 ações (70%);</a:t>
            </a:r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 para o Nível II, de 19 ações (79%); </a:t>
            </a:r>
          </a:p>
          <a:p>
            <a:endParaRPr lang="pt-BR" dirty="0"/>
          </a:p>
          <a:p>
            <a:r>
              <a:rPr lang="pt-BR" dirty="0"/>
              <a:t>b. Para os níveis I, II e III, deverão ser atingidas pelo menos 50% das ações em cada dimensão (3 em Controles Internos; 8 em Governança Corporativa e 1 em Educação Previdenciária). </a:t>
            </a:r>
          </a:p>
        </p:txBody>
      </p:sp>
    </p:spTree>
    <p:extLst>
      <p:ext uri="{BB962C8B-B14F-4D97-AF65-F5344CB8AC3E}">
        <p14:creationId xmlns:p14="http://schemas.microsoft.com/office/powerpoint/2010/main" val="874663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00DB6-4F7F-4BF1-8166-C209EF92A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COMITÊ DE INVESTIMENTOS 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731FCD4-057A-44F1-8F74-EE39DAD0C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89179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t-BR" b="1" dirty="0"/>
              <a:t>ATRIBUIÇÃO ESPECÍFICA:</a:t>
            </a:r>
          </a:p>
          <a:p>
            <a:pPr marL="0" indent="0">
              <a:buNone/>
            </a:pPr>
            <a:r>
              <a:rPr lang="pt-BR" dirty="0"/>
              <a:t> Participar do processo decisório de formulação e execução da Política de Investimentos.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b="1" dirty="0"/>
              <a:t>DEVERÁ AVALIAR E TOMAR SUAS DECISÕES EMBASADO NOS SEGUINTES ASPECTOS: </a:t>
            </a:r>
          </a:p>
          <a:p>
            <a:pPr marL="0" indent="0">
              <a:buNone/>
            </a:pPr>
            <a:r>
              <a:rPr lang="pt-BR" dirty="0"/>
              <a:t>a) Cenário macroeconômico. </a:t>
            </a:r>
          </a:p>
          <a:p>
            <a:pPr marL="0" indent="0">
              <a:buNone/>
            </a:pPr>
            <a:r>
              <a:rPr lang="pt-BR" dirty="0"/>
              <a:t>b) Evolução da execução do orçamento do RPPS. </a:t>
            </a:r>
          </a:p>
          <a:p>
            <a:pPr marL="0" indent="0">
              <a:buNone/>
            </a:pPr>
            <a:r>
              <a:rPr lang="pt-BR" dirty="0"/>
              <a:t>c) Dados atualizados dos fluxos de caixa e dos investimentos, com visão de curto e longo prazo. </a:t>
            </a:r>
          </a:p>
          <a:p>
            <a:pPr marL="0" indent="0">
              <a:buNone/>
            </a:pPr>
            <a:r>
              <a:rPr lang="pt-BR" dirty="0"/>
              <a:t>d) Propostas de investimentos e respectivas análises técnicas, que deverão identificar e avaliar os riscos de cada proposta, incluídos os riscos de crédito, de mercado, de liquidez, operacional, jurídico e sistêmico. </a:t>
            </a:r>
          </a:p>
        </p:txBody>
      </p:sp>
    </p:spTree>
    <p:extLst>
      <p:ext uri="{BB962C8B-B14F-4D97-AF65-F5344CB8AC3E}">
        <p14:creationId xmlns:p14="http://schemas.microsoft.com/office/powerpoint/2010/main" val="2161143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EFD63A-40D0-4577-B4DF-E52D00B1C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CONSELHO FISCAL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5F659F-9E4F-4258-B11C-813D179C68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b="1" dirty="0"/>
              <a:t>ATRIBUIÇÕES: </a:t>
            </a:r>
          </a:p>
          <a:p>
            <a:pPr marL="514350" indent="-514350">
              <a:buAutoNum type="alphaLcParenR"/>
            </a:pPr>
            <a:r>
              <a:rPr lang="pt-BR" dirty="0"/>
              <a:t>Zelar pela gestão econômico-financeira. </a:t>
            </a:r>
          </a:p>
          <a:p>
            <a:pPr marL="514350" indent="-514350">
              <a:buAutoNum type="alphaLcParenR"/>
            </a:pPr>
            <a:r>
              <a:rPr lang="pt-BR" dirty="0"/>
              <a:t>Examinar o balanço anual, balancetes e demais atos de gestão.</a:t>
            </a:r>
          </a:p>
          <a:p>
            <a:pPr marL="514350" indent="-514350">
              <a:buAutoNum type="alphaLcParenR"/>
            </a:pPr>
            <a:r>
              <a:rPr lang="pt-BR" dirty="0"/>
              <a:t> Verificar a coerência das premissas e resultados da avaliação atuarial. </a:t>
            </a:r>
          </a:p>
          <a:p>
            <a:pPr marL="514350" indent="-514350">
              <a:buAutoNum type="alphaLcParenR"/>
            </a:pPr>
            <a:r>
              <a:rPr lang="pt-BR" dirty="0"/>
              <a:t>Acompanhar o cumprimento do plano de custeio, em relação ao repasse das contribuições e aportes previstos. </a:t>
            </a:r>
          </a:p>
          <a:p>
            <a:pPr marL="514350" indent="-514350">
              <a:buAutoNum type="alphaLcParenR"/>
            </a:pPr>
            <a:r>
              <a:rPr lang="pt-BR" dirty="0"/>
              <a:t>Examinar, a qualquer tempo, livros e documentos. </a:t>
            </a:r>
          </a:p>
          <a:p>
            <a:pPr marL="514350" indent="-514350">
              <a:buAutoNum type="alphaLcParenR"/>
            </a:pPr>
            <a:r>
              <a:rPr lang="pt-BR" dirty="0"/>
              <a:t>Emitir parecer sobre a prestação de contas anual da unidade gestora do RPPS, nos prazos legais estabelecidos. </a:t>
            </a:r>
          </a:p>
          <a:p>
            <a:pPr marL="514350" indent="-514350">
              <a:buAutoNum type="alphaLcParenR"/>
            </a:pPr>
            <a:r>
              <a:rPr lang="pt-BR" dirty="0"/>
              <a:t>Relatar as discordâncias eventualmente apuradas, sugerindo medidas saneadoras. </a:t>
            </a:r>
          </a:p>
          <a:p>
            <a:pPr marL="0" indent="0">
              <a:buNone/>
            </a:pPr>
            <a:r>
              <a:rPr lang="pt-BR" b="1" dirty="0"/>
              <a:t>DEVERÁ ADOTAR AS SEGUINTES PRÁTICAS: </a:t>
            </a:r>
          </a:p>
          <a:p>
            <a:pPr marL="514350" indent="-514350">
              <a:buAutoNum type="alphaLcParenR"/>
            </a:pPr>
            <a:r>
              <a:rPr lang="pt-BR" dirty="0"/>
              <a:t>Elaboração, publicação e controle sobre a efetivação de plano de trabalho anual, estabelecendo os procedimentos, o cronograma de reuniões, o escopo a ser trabalhado e os resultados obtidos. </a:t>
            </a:r>
          </a:p>
          <a:p>
            <a:pPr marL="514350" indent="-514350">
              <a:buAutoNum type="alphaLcParenR"/>
            </a:pPr>
            <a:r>
              <a:rPr lang="pt-BR" dirty="0"/>
              <a:t>Elaboração de parecer ao relatório de prestação de contas, no qual devem constar os itens ressalvados com as motivações, recomendações para melhoria e áreas analisadas. </a:t>
            </a:r>
          </a:p>
        </p:txBody>
      </p:sp>
    </p:spTree>
    <p:extLst>
      <p:ext uri="{BB962C8B-B14F-4D97-AF65-F5344CB8AC3E}">
        <p14:creationId xmlns:p14="http://schemas.microsoft.com/office/powerpoint/2010/main" val="3759681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F08843-D66A-49E0-BB4A-E83E45303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CONSELHO DELIBERATIVO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6FBA91-7E14-4C03-A147-906F1C48C4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t-BR" b="1" dirty="0"/>
              <a:t>ATRIBUIÇÕES</a:t>
            </a:r>
            <a:r>
              <a:rPr lang="pt-BR" dirty="0"/>
              <a:t>: </a:t>
            </a:r>
          </a:p>
          <a:p>
            <a:pPr marL="514350" indent="-514350">
              <a:buAutoNum type="alphaLcParenR"/>
            </a:pPr>
            <a:r>
              <a:rPr lang="pt-BR" dirty="0"/>
              <a:t>Aprovar o Plano de Ação Anual ou Planejamento Estratégico;</a:t>
            </a:r>
          </a:p>
          <a:p>
            <a:pPr marL="514350" indent="-514350">
              <a:buAutoNum type="alphaLcParenR"/>
            </a:pPr>
            <a:r>
              <a:rPr lang="pt-BR" dirty="0"/>
              <a:t> Acompanhar a execução das políticas relativas à gestão do RPPS;</a:t>
            </a:r>
          </a:p>
          <a:p>
            <a:pPr marL="514350" indent="-514350">
              <a:buAutoNum type="alphaLcParenR"/>
            </a:pPr>
            <a:r>
              <a:rPr lang="pt-BR" dirty="0"/>
              <a:t> Emitir parecer relativo às propostas de atos normativos com reflexos na gestão dos ativos e passivos previdenciários;</a:t>
            </a:r>
          </a:p>
          <a:p>
            <a:pPr marL="514350" indent="-514350">
              <a:buAutoNum type="alphaLcParenR"/>
            </a:pPr>
            <a:r>
              <a:rPr lang="pt-BR" dirty="0"/>
              <a:t> Acompanhar os resultados das auditorias dos órgãos de controle e supervisão e acompanhar as providências adotadas. </a:t>
            </a:r>
          </a:p>
          <a:p>
            <a:pPr marL="0" indent="0">
              <a:buNone/>
            </a:pPr>
            <a:r>
              <a:rPr lang="pt-BR" b="1" dirty="0"/>
              <a:t>DEVERÁ ADOTAR AS SEGUINTES PRÁTICAS</a:t>
            </a:r>
            <a:r>
              <a:rPr lang="pt-BR" dirty="0"/>
              <a:t>: </a:t>
            </a:r>
          </a:p>
          <a:p>
            <a:pPr marL="514350" indent="-514350">
              <a:buAutoNum type="alphaLcParenR"/>
            </a:pPr>
            <a:r>
              <a:rPr lang="pt-BR" dirty="0"/>
              <a:t>Elaboração, publicação e controle da efetivação de plano de trabalho anual, estabelecendo os procedimentos, o cronograma de reuniões, o escopo a ser trabalhado e os resultados obtidos. </a:t>
            </a:r>
          </a:p>
          <a:p>
            <a:pPr marL="514350" indent="-514350">
              <a:buAutoNum type="alphaLcParenR"/>
            </a:pPr>
            <a:r>
              <a:rPr lang="pt-BR" dirty="0"/>
              <a:t>Elaboração de relatório de prestação de contas que sintetize os trabalhos realizados e apresente as considerações que subsidiaram o Conselho Deliberativo a apresentar seu relatório de prestação de contas. </a:t>
            </a:r>
          </a:p>
        </p:txBody>
      </p:sp>
    </p:spTree>
    <p:extLst>
      <p:ext uri="{BB962C8B-B14F-4D97-AF65-F5344CB8AC3E}">
        <p14:creationId xmlns:p14="http://schemas.microsoft.com/office/powerpoint/2010/main" val="2867450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035EF7-6CD3-4E55-B72C-8459CF797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8CBEED-0C4A-4F74-8B04-DE22661DF9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7280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3A6881-EAE6-4B79-9964-D86D1DB44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C7DD00-4FE6-4F6D-BA4C-43168687ED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1672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EC70FC-5D81-4F31-BA1C-1B8F79FA6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3BD579-C5A3-43B2-9A67-3081C6AD2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39144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1157</TotalTime>
  <Words>636</Words>
  <Application>Microsoft Office PowerPoint</Application>
  <PresentationFormat>Widescreen</PresentationFormat>
  <Paragraphs>72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1" baseType="lpstr">
      <vt:lpstr>Arial</vt:lpstr>
      <vt:lpstr>Arial</vt:lpstr>
      <vt:lpstr>Bauhaus 93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CONTROLE INTERNO</vt:lpstr>
      <vt:lpstr>GOVERNANÇA CORPORATIVA</vt:lpstr>
      <vt:lpstr>GOVERNANÇA CORPORATIVA</vt:lpstr>
      <vt:lpstr>EDUCAÇÃO PREVIDENCIÁRIA </vt:lpstr>
      <vt:lpstr>NÍVEIS DE CERTIFICAÇÃO</vt:lpstr>
      <vt:lpstr>COMITÊ DE INVESTIMENTOS  </vt:lpstr>
      <vt:lpstr>CONSELHO FISCAL </vt:lpstr>
      <vt:lpstr>CONSELHO DELIBERATIVO 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Heli de Souza Maia</dc:creator>
  <cp:lastModifiedBy>Heli de Souza Maia</cp:lastModifiedBy>
  <cp:revision>9</cp:revision>
  <dcterms:created xsi:type="dcterms:W3CDTF">2021-11-05T16:37:12Z</dcterms:created>
  <dcterms:modified xsi:type="dcterms:W3CDTF">2021-11-11T12:15:09Z</dcterms:modified>
</cp:coreProperties>
</file>